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obo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11" Type="http://schemas.openxmlformats.org/officeDocument/2006/relationships/slide" Target="slides/slide6.xml"/><Relationship Id="rId22" Type="http://schemas.openxmlformats.org/officeDocument/2006/relationships/font" Target="fonts/Roboto-boldItalic.fntdata"/><Relationship Id="rId10" Type="http://schemas.openxmlformats.org/officeDocument/2006/relationships/slide" Target="slides/slide5.xml"/><Relationship Id="rId21" Type="http://schemas.openxmlformats.org/officeDocument/2006/relationships/font" Target="fonts/Robo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regular.fnt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d9c4534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d9c4534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acef0c4152_5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acef0c4152_5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acef0c4152_5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acef0c4152_5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acef0c4152_5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acef0c4152_5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acef0c4152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acef0c4152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e9090756a_1_7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e9090756a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e9090756a_1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e9090756a_1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e9090756a_1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e9090756a_1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acef0c4152_5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acef0c4152_5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acef0c4152_5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acef0c4152_5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2000"/>
              <a:buNone/>
              <a:defRPr sz="12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sz="12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4200"/>
              <a:buNone/>
              <a:defRPr sz="42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latin typeface="Roboto"/>
                <a:ea typeface="Roboto"/>
                <a:cs typeface="Roboto"/>
                <a:sym typeface="Roboto"/>
              </a:defRPr>
            </a:lvl1pPr>
            <a:lvl2pPr lvl="1" rtl="0" algn="r">
              <a:buNone/>
              <a:defRPr sz="1000">
                <a:solidFill>
                  <a:schemeClr val="lt2"/>
                </a:solidFill>
                <a:latin typeface="Roboto"/>
                <a:ea typeface="Roboto"/>
                <a:cs typeface="Roboto"/>
                <a:sym typeface="Roboto"/>
              </a:defRPr>
            </a:lvl2pPr>
            <a:lvl3pPr lvl="2" rtl="0" algn="r">
              <a:buNone/>
              <a:defRPr sz="1000">
                <a:solidFill>
                  <a:schemeClr val="lt2"/>
                </a:solidFill>
                <a:latin typeface="Roboto"/>
                <a:ea typeface="Roboto"/>
                <a:cs typeface="Roboto"/>
                <a:sym typeface="Roboto"/>
              </a:defRPr>
            </a:lvl3pPr>
            <a:lvl4pPr lvl="3" rtl="0" algn="r">
              <a:buNone/>
              <a:defRPr sz="1000">
                <a:solidFill>
                  <a:schemeClr val="lt2"/>
                </a:solidFill>
                <a:latin typeface="Roboto"/>
                <a:ea typeface="Roboto"/>
                <a:cs typeface="Roboto"/>
                <a:sym typeface="Roboto"/>
              </a:defRPr>
            </a:lvl4pPr>
            <a:lvl5pPr lvl="4" rtl="0" algn="r">
              <a:buNone/>
              <a:defRPr sz="1000">
                <a:solidFill>
                  <a:schemeClr val="lt2"/>
                </a:solidFill>
                <a:latin typeface="Roboto"/>
                <a:ea typeface="Roboto"/>
                <a:cs typeface="Roboto"/>
                <a:sym typeface="Roboto"/>
              </a:defRPr>
            </a:lvl5pPr>
            <a:lvl6pPr lvl="5" rtl="0" algn="r">
              <a:buNone/>
              <a:defRPr sz="1000">
                <a:solidFill>
                  <a:schemeClr val="lt2"/>
                </a:solidFill>
                <a:latin typeface="Roboto"/>
                <a:ea typeface="Roboto"/>
                <a:cs typeface="Roboto"/>
                <a:sym typeface="Roboto"/>
              </a:defRPr>
            </a:lvl6pPr>
            <a:lvl7pPr lvl="6" rtl="0" algn="r">
              <a:buNone/>
              <a:defRPr sz="1000">
                <a:solidFill>
                  <a:schemeClr val="lt2"/>
                </a:solidFill>
                <a:latin typeface="Roboto"/>
                <a:ea typeface="Roboto"/>
                <a:cs typeface="Roboto"/>
                <a:sym typeface="Roboto"/>
              </a:defRPr>
            </a:lvl7pPr>
            <a:lvl8pPr lvl="7" rtl="0" algn="r">
              <a:buNone/>
              <a:defRPr sz="1000">
                <a:solidFill>
                  <a:schemeClr val="lt2"/>
                </a:solidFill>
                <a:latin typeface="Roboto"/>
                <a:ea typeface="Roboto"/>
                <a:cs typeface="Roboto"/>
                <a:sym typeface="Roboto"/>
              </a:defRPr>
            </a:lvl8pPr>
            <a:lvl9pPr lvl="8" rtl="0"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hyperlink" Target="https://teamrapidcoders.000webhostapp.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Team Rapid Coders</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t/>
            </a:r>
            <a:endParaRPr sz="850">
              <a:solidFill>
                <a:srgbClr val="16325C"/>
              </a:solidFill>
              <a:highlight>
                <a:srgbClr val="FFFFFF"/>
              </a:highlight>
            </a:endParaRPr>
          </a:p>
          <a:p>
            <a:pPr indent="0" lvl="0" marL="0" rtl="0" algn="l">
              <a:spcBef>
                <a:spcPts val="20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pic>
        <p:nvPicPr>
          <p:cNvPr id="126" name="Google Shape;126;p22"/>
          <p:cNvPicPr preferRelativeResize="0"/>
          <p:nvPr/>
        </p:nvPicPr>
        <p:blipFill>
          <a:blip r:embed="rId3">
            <a:alphaModFix/>
          </a:blip>
          <a:stretch>
            <a:fillRect/>
          </a:stretch>
        </p:blipFill>
        <p:spPr>
          <a:xfrm>
            <a:off x="0" y="70325"/>
            <a:ext cx="9144000" cy="4924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3"/>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2" name="Google Shape;132;p23"/>
          <p:cNvPicPr preferRelativeResize="0"/>
          <p:nvPr/>
        </p:nvPicPr>
        <p:blipFill>
          <a:blip r:embed="rId3">
            <a:alphaModFix/>
          </a:blip>
          <a:stretch>
            <a:fillRect/>
          </a:stretch>
        </p:blipFill>
        <p:spPr>
          <a:xfrm>
            <a:off x="0" y="316836"/>
            <a:ext cx="9144001" cy="450982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descr="image" id="137" name="Google Shape;137;p24"/>
          <p:cNvPicPr preferRelativeResize="0"/>
          <p:nvPr/>
        </p:nvPicPr>
        <p:blipFill>
          <a:blip r:embed="rId3">
            <a:alphaModFix/>
          </a:blip>
          <a:stretch>
            <a:fillRect/>
          </a:stretch>
        </p:blipFill>
        <p:spPr>
          <a:xfrm>
            <a:off x="0" y="152400"/>
            <a:ext cx="9144000" cy="471488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5"/>
          <p:cNvSpPr txBox="1"/>
          <p:nvPr>
            <p:ph type="title"/>
          </p:nvPr>
        </p:nvSpPr>
        <p:spPr>
          <a:xfrm>
            <a:off x="490250" y="488250"/>
            <a:ext cx="84507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800"/>
              <a:t>Check out our Website at </a:t>
            </a:r>
            <a:endParaRPr sz="3800"/>
          </a:p>
          <a:p>
            <a:pPr indent="0" lvl="0" marL="0" rtl="0" algn="l">
              <a:spcBef>
                <a:spcPts val="0"/>
              </a:spcBef>
              <a:spcAft>
                <a:spcPts val="0"/>
              </a:spcAft>
              <a:buNone/>
            </a:pPr>
            <a:r>
              <a:t/>
            </a:r>
            <a:endParaRPr sz="3800"/>
          </a:p>
          <a:p>
            <a:pPr indent="0" lvl="0" marL="0" rtl="0" algn="l">
              <a:spcBef>
                <a:spcPts val="0"/>
              </a:spcBef>
              <a:spcAft>
                <a:spcPts val="0"/>
              </a:spcAft>
              <a:buNone/>
            </a:pPr>
            <a:r>
              <a:rPr lang="en" sz="3000" u="sng">
                <a:solidFill>
                  <a:srgbClr val="00FFFF"/>
                </a:solidFill>
                <a:hlinkClick r:id="rId3">
                  <a:extLst>
                    <a:ext uri="{A12FA001-AC4F-418D-AE19-62706E023703}">
                      <ahyp:hlinkClr val="tx"/>
                    </a:ext>
                  </a:extLst>
                </a:hlinkClick>
              </a:rPr>
              <a:t>https://teamrapidcoders.000webhostapp.com/</a:t>
            </a:r>
            <a:endParaRPr sz="3000">
              <a:solidFill>
                <a:srgbClr val="00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pic>
        <p:nvPicPr>
          <p:cNvPr id="73" name="Google Shape;73;p14"/>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74" name="Google Shape;74;p14"/>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spcBef>
                <a:spcPts val="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spcBef>
                <a:spcPts val="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spcBef>
                <a:spcPts val="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b="1" i="1" lang="en" sz="3600">
                <a:solidFill>
                  <a:srgbClr val="FFFFFF"/>
                </a:solidFill>
              </a:rPr>
              <a:t>Telehealth Solutions</a:t>
            </a:r>
            <a:r>
              <a:rPr b="1" lang="en" sz="4800"/>
              <a:t>: </a:t>
            </a: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lang="en" sz="3600">
                <a:solidFill>
                  <a:srgbClr val="FFFFFF"/>
                </a:solidFill>
              </a:rPr>
              <a:t>Within and beyond the pandemic situation </a:t>
            </a:r>
            <a:endParaRPr sz="3600">
              <a:solidFill>
                <a:srgbClr val="FFFFFF"/>
              </a:solidFill>
            </a:endParaRPr>
          </a:p>
          <a:p>
            <a:pPr indent="0" lvl="0" marL="0" rtl="0" algn="l">
              <a:lnSpc>
                <a:spcPct val="115000"/>
              </a:lnSpc>
              <a:spcBef>
                <a:spcPts val="120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200"/>
              </a:spcBef>
              <a:spcAft>
                <a:spcPts val="1200"/>
              </a:spcAft>
              <a:buNone/>
            </a:pPr>
            <a:r>
              <a:t/>
            </a:r>
            <a:endParaRPr sz="4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problem</a:t>
            </a:r>
            <a:endParaRPr/>
          </a:p>
        </p:txBody>
      </p:sp>
      <p:sp>
        <p:nvSpPr>
          <p:cNvPr id="80" name="Google Shape;80;p15"/>
          <p:cNvSpPr txBox="1"/>
          <p:nvPr>
            <p:ph idx="1" type="body"/>
          </p:nvPr>
        </p:nvSpPr>
        <p:spPr>
          <a:xfrm>
            <a:off x="744600" y="1908825"/>
            <a:ext cx="4596300" cy="2720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rgbClr val="000000"/>
                </a:solidFill>
              </a:rPr>
              <a:t>To deliver healthcare services to people during the troubled times of a pandemic such that there is minimal physical contact between the people.</a:t>
            </a:r>
            <a:endParaRPr sz="1800">
              <a:solidFill>
                <a:srgbClr val="000000"/>
              </a:solidFill>
            </a:endParaRPr>
          </a:p>
        </p:txBody>
      </p:sp>
      <p:cxnSp>
        <p:nvCxnSpPr>
          <p:cNvPr id="81" name="Google Shape;81;p15"/>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pic>
        <p:nvPicPr>
          <p:cNvPr descr="Closeup from the side of a hand pushing a knob on an audio mixer" id="86" name="Google Shape;86;p16"/>
          <p:cNvPicPr preferRelativeResize="0"/>
          <p:nvPr/>
        </p:nvPicPr>
        <p:blipFill rotWithShape="1">
          <a:blip r:embed="rId3">
            <a:alphaModFix/>
          </a:blip>
          <a:srcRect b="15419" l="7506" r="42247" t="0"/>
          <a:stretch/>
        </p:blipFill>
        <p:spPr>
          <a:xfrm>
            <a:off x="-9150" y="0"/>
            <a:ext cx="4594498" cy="5143501"/>
          </a:xfrm>
          <a:prstGeom prst="rect">
            <a:avLst/>
          </a:prstGeom>
          <a:noFill/>
          <a:ln>
            <a:noFill/>
          </a:ln>
        </p:spPr>
      </p:pic>
      <p:sp>
        <p:nvSpPr>
          <p:cNvPr id="87" name="Google Shape;87;p16"/>
          <p:cNvSpPr txBox="1"/>
          <p:nvPr>
            <p:ph type="title"/>
          </p:nvPr>
        </p:nvSpPr>
        <p:spPr>
          <a:xfrm>
            <a:off x="265500" y="1830600"/>
            <a:ext cx="40452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The solution</a:t>
            </a:r>
            <a:endParaRPr>
              <a:solidFill>
                <a:schemeClr val="lt1"/>
              </a:solidFill>
            </a:endParaRPr>
          </a:p>
        </p:txBody>
      </p:sp>
      <p:sp>
        <p:nvSpPr>
          <p:cNvPr id="88" name="Google Shape;88;p16"/>
          <p:cNvSpPr txBox="1"/>
          <p:nvPr>
            <p:ph idx="2" type="body"/>
          </p:nvPr>
        </p:nvSpPr>
        <p:spPr>
          <a:xfrm>
            <a:off x="4939500" y="724200"/>
            <a:ext cx="3837000" cy="413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We made a website which will help people get fast access to doctors and hospital services during the pandemic.</a:t>
            </a:r>
            <a:endParaRPr sz="2000"/>
          </a:p>
          <a:p>
            <a:pPr indent="0" lvl="0" marL="0" rtl="0" algn="l">
              <a:spcBef>
                <a:spcPts val="1600"/>
              </a:spcBef>
              <a:spcAft>
                <a:spcPts val="1600"/>
              </a:spcAft>
              <a:buNone/>
            </a:pPr>
            <a:r>
              <a:rPr lang="en" sz="2000"/>
              <a:t>People can use the website for consulting with doctor in their cit via video call and chat. The doctors can keep log of patient vitals.Users can also use it to see number of infected people in the</a:t>
            </a:r>
            <a:endParaRPr sz="2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p:nvPr/>
        </p:nvSpPr>
        <p:spPr>
          <a:xfrm>
            <a:off x="0" y="0"/>
            <a:ext cx="9161100" cy="248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7"/>
          <p:cNvSpPr txBox="1"/>
          <p:nvPr>
            <p:ph idx="4294967295" type="title"/>
          </p:nvPr>
        </p:nvSpPr>
        <p:spPr>
          <a:xfrm>
            <a:off x="320250" y="901875"/>
            <a:ext cx="8520600" cy="101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team</a:t>
            </a:r>
            <a:endParaRPr/>
          </a:p>
          <a:p>
            <a:pPr indent="0" lvl="0" marL="0" rtl="0" algn="ctr">
              <a:spcBef>
                <a:spcPts val="400"/>
              </a:spcBef>
              <a:spcAft>
                <a:spcPts val="400"/>
              </a:spcAft>
              <a:buNone/>
            </a:pPr>
            <a:r>
              <a:t/>
            </a:r>
            <a:endParaRPr i="1" sz="1600"/>
          </a:p>
        </p:txBody>
      </p:sp>
      <p:sp>
        <p:nvSpPr>
          <p:cNvPr id="95" name="Google Shape;95;p17"/>
          <p:cNvSpPr txBox="1"/>
          <p:nvPr>
            <p:ph idx="4294967295" type="title"/>
          </p:nvPr>
        </p:nvSpPr>
        <p:spPr>
          <a:xfrm>
            <a:off x="1351450" y="296149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Shivam Chahar</a:t>
            </a:r>
            <a:endParaRPr sz="1800">
              <a:solidFill>
                <a:schemeClr val="dk1"/>
              </a:solidFill>
            </a:endParaRPr>
          </a:p>
        </p:txBody>
      </p:sp>
      <p:sp>
        <p:nvSpPr>
          <p:cNvPr id="96" name="Google Shape;96;p17"/>
          <p:cNvSpPr txBox="1"/>
          <p:nvPr>
            <p:ph idx="4294967295" type="body"/>
          </p:nvPr>
        </p:nvSpPr>
        <p:spPr>
          <a:xfrm>
            <a:off x="1351450" y="34861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dk2"/>
                </a:solidFill>
              </a:rPr>
              <a:t>Backend Developer</a:t>
            </a:r>
            <a:endParaRPr sz="1200">
              <a:solidFill>
                <a:schemeClr val="dk2"/>
              </a:solidFill>
            </a:endParaRPr>
          </a:p>
        </p:txBody>
      </p:sp>
      <p:sp>
        <p:nvSpPr>
          <p:cNvPr id="97" name="Google Shape;97;p17"/>
          <p:cNvSpPr txBox="1"/>
          <p:nvPr>
            <p:ph idx="4294967295" type="title"/>
          </p:nvPr>
        </p:nvSpPr>
        <p:spPr>
          <a:xfrm>
            <a:off x="3569393" y="2961494"/>
            <a:ext cx="2022300" cy="57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rPr>
              <a:t>Vasu Mandhanya</a:t>
            </a:r>
            <a:endParaRPr sz="1800">
              <a:solidFill>
                <a:schemeClr val="dk1"/>
              </a:solidFill>
            </a:endParaRPr>
          </a:p>
        </p:txBody>
      </p:sp>
      <p:sp>
        <p:nvSpPr>
          <p:cNvPr id="98" name="Google Shape;98;p17"/>
          <p:cNvSpPr txBox="1"/>
          <p:nvPr>
            <p:ph idx="4294967295" type="title"/>
          </p:nvPr>
        </p:nvSpPr>
        <p:spPr>
          <a:xfrm>
            <a:off x="5787354" y="296149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Siddharth Dinkar</a:t>
            </a:r>
            <a:endParaRPr sz="1800">
              <a:solidFill>
                <a:schemeClr val="dk1"/>
              </a:solidFill>
            </a:endParaRPr>
          </a:p>
        </p:txBody>
      </p:sp>
      <p:sp>
        <p:nvSpPr>
          <p:cNvPr id="99" name="Google Shape;99;p17"/>
          <p:cNvSpPr txBox="1"/>
          <p:nvPr>
            <p:ph idx="4294967295" type="body"/>
          </p:nvPr>
        </p:nvSpPr>
        <p:spPr>
          <a:xfrm>
            <a:off x="3569393" y="34861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dk2"/>
                </a:solidFill>
              </a:rPr>
              <a:t>Backend Developer</a:t>
            </a:r>
            <a:endParaRPr sz="1200">
              <a:solidFill>
                <a:schemeClr val="dk2"/>
              </a:solidFill>
            </a:endParaRPr>
          </a:p>
        </p:txBody>
      </p:sp>
      <p:sp>
        <p:nvSpPr>
          <p:cNvPr id="100" name="Google Shape;100;p17"/>
          <p:cNvSpPr txBox="1"/>
          <p:nvPr>
            <p:ph idx="4294967295" type="body"/>
          </p:nvPr>
        </p:nvSpPr>
        <p:spPr>
          <a:xfrm>
            <a:off x="5787354" y="34861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dk2"/>
                </a:solidFill>
              </a:rPr>
              <a:t>Frontend Developer</a:t>
            </a:r>
            <a:endParaRPr sz="1200">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8"/>
          <p:cNvSpPr txBox="1"/>
          <p:nvPr/>
        </p:nvSpPr>
        <p:spPr>
          <a:xfrm>
            <a:off x="225675" y="572850"/>
            <a:ext cx="8457300" cy="3997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600">
                <a:latin typeface="Roboto"/>
                <a:ea typeface="Roboto"/>
                <a:cs typeface="Roboto"/>
                <a:sym typeface="Roboto"/>
              </a:rPr>
              <a:t>Key Features: </a:t>
            </a:r>
            <a:endParaRPr b="1" sz="1600">
              <a:latin typeface="Roboto"/>
              <a:ea typeface="Roboto"/>
              <a:cs typeface="Roboto"/>
              <a:sym typeface="Roboto"/>
            </a:endParaRPr>
          </a:p>
          <a:p>
            <a:pPr indent="-330200" lvl="0" marL="457200" rtl="0" algn="l">
              <a:lnSpc>
                <a:spcPct val="115000"/>
              </a:lnSpc>
              <a:spcBef>
                <a:spcPts val="1000"/>
              </a:spcBef>
              <a:spcAft>
                <a:spcPts val="0"/>
              </a:spcAft>
              <a:buSzPts val="1600"/>
              <a:buFont typeface="Roboto"/>
              <a:buAutoNum type="arabicParenR"/>
            </a:pPr>
            <a:r>
              <a:rPr b="1" lang="en" sz="1600">
                <a:latin typeface="Roboto"/>
                <a:ea typeface="Roboto"/>
                <a:cs typeface="Roboto"/>
                <a:sym typeface="Roboto"/>
              </a:rPr>
              <a:t>To give users information based on their city and state.</a:t>
            </a:r>
            <a:endParaRPr b="1" sz="1600">
              <a:latin typeface="Roboto"/>
              <a:ea typeface="Roboto"/>
              <a:cs typeface="Roboto"/>
              <a:sym typeface="Roboto"/>
            </a:endParaRPr>
          </a:p>
          <a:p>
            <a:pPr indent="-330200" lvl="0" marL="457200" rtl="0" algn="l">
              <a:lnSpc>
                <a:spcPct val="115000"/>
              </a:lnSpc>
              <a:spcBef>
                <a:spcPts val="0"/>
              </a:spcBef>
              <a:spcAft>
                <a:spcPts val="0"/>
              </a:spcAft>
              <a:buSzPts val="1600"/>
              <a:buFont typeface="Roboto"/>
              <a:buAutoNum type="arabicParenR"/>
            </a:pPr>
            <a:r>
              <a:rPr b="1" lang="en" sz="1600">
                <a:latin typeface="Roboto"/>
                <a:ea typeface="Roboto"/>
                <a:cs typeface="Roboto"/>
                <a:sym typeface="Roboto"/>
              </a:rPr>
              <a:t>Along with that their is the site also provides the user with various </a:t>
            </a:r>
            <a:r>
              <a:rPr b="1" lang="en" sz="1600">
                <a:latin typeface="Roboto"/>
                <a:ea typeface="Roboto"/>
                <a:cs typeface="Roboto"/>
                <a:sym typeface="Roboto"/>
              </a:rPr>
              <a:t>guidelines</a:t>
            </a:r>
            <a:r>
              <a:rPr b="1" lang="en" sz="1600">
                <a:latin typeface="Roboto"/>
                <a:ea typeface="Roboto"/>
                <a:cs typeface="Roboto"/>
                <a:sym typeface="Roboto"/>
              </a:rPr>
              <a:t> from WHO.</a:t>
            </a:r>
            <a:endParaRPr b="1" sz="1600">
              <a:latin typeface="Roboto"/>
              <a:ea typeface="Roboto"/>
              <a:cs typeface="Roboto"/>
              <a:sym typeface="Roboto"/>
            </a:endParaRPr>
          </a:p>
          <a:p>
            <a:pPr indent="-330200" lvl="0" marL="457200" rtl="0" algn="l">
              <a:lnSpc>
                <a:spcPct val="115000"/>
              </a:lnSpc>
              <a:spcBef>
                <a:spcPts val="0"/>
              </a:spcBef>
              <a:spcAft>
                <a:spcPts val="0"/>
              </a:spcAft>
              <a:buSzPts val="1600"/>
              <a:buFont typeface="Roboto"/>
              <a:buAutoNum type="arabicParenR"/>
            </a:pPr>
            <a:r>
              <a:rPr b="1" lang="en" sz="1600">
                <a:latin typeface="Roboto"/>
                <a:ea typeface="Roboto"/>
                <a:cs typeface="Roboto"/>
                <a:sym typeface="Roboto"/>
              </a:rPr>
              <a:t>The website shows the user all the </a:t>
            </a:r>
            <a:r>
              <a:rPr b="1" lang="en" sz="1600">
                <a:latin typeface="Roboto"/>
                <a:ea typeface="Roboto"/>
                <a:cs typeface="Roboto"/>
                <a:sym typeface="Roboto"/>
              </a:rPr>
              <a:t>hospitals</a:t>
            </a:r>
            <a:r>
              <a:rPr b="1" lang="en" sz="1600">
                <a:latin typeface="Roboto"/>
                <a:ea typeface="Roboto"/>
                <a:cs typeface="Roboto"/>
                <a:sym typeface="Roboto"/>
              </a:rPr>
              <a:t> in their city and state. Along with that the users can also see all the doctors affiliated with a particular hospital.</a:t>
            </a:r>
            <a:endParaRPr b="1" sz="1600">
              <a:latin typeface="Roboto"/>
              <a:ea typeface="Roboto"/>
              <a:cs typeface="Roboto"/>
              <a:sym typeface="Roboto"/>
            </a:endParaRPr>
          </a:p>
          <a:p>
            <a:pPr indent="-330200" lvl="0" marL="457200" rtl="0" algn="l">
              <a:lnSpc>
                <a:spcPct val="115000"/>
              </a:lnSpc>
              <a:spcBef>
                <a:spcPts val="0"/>
              </a:spcBef>
              <a:spcAft>
                <a:spcPts val="0"/>
              </a:spcAft>
              <a:buSzPts val="1600"/>
              <a:buFont typeface="Roboto"/>
              <a:buAutoNum type="arabicParenR"/>
            </a:pPr>
            <a:r>
              <a:rPr b="1" lang="en" sz="1600">
                <a:latin typeface="Roboto"/>
                <a:ea typeface="Roboto"/>
                <a:cs typeface="Roboto"/>
                <a:sym typeface="Roboto"/>
              </a:rPr>
              <a:t>They can consult with any doctor of their choice and the doctor can monitor their vitals.</a:t>
            </a:r>
            <a:endParaRPr b="1" sz="1600">
              <a:latin typeface="Roboto"/>
              <a:ea typeface="Roboto"/>
              <a:cs typeface="Roboto"/>
              <a:sym typeface="Roboto"/>
            </a:endParaRPr>
          </a:p>
          <a:p>
            <a:pPr indent="-330200" lvl="0" marL="457200" rtl="0" algn="l">
              <a:lnSpc>
                <a:spcPct val="115000"/>
              </a:lnSpc>
              <a:spcBef>
                <a:spcPts val="0"/>
              </a:spcBef>
              <a:spcAft>
                <a:spcPts val="0"/>
              </a:spcAft>
              <a:buSzPts val="1600"/>
              <a:buFont typeface="Roboto"/>
              <a:buAutoNum type="arabicParenR"/>
            </a:pPr>
            <a:r>
              <a:rPr b="1" lang="en" sz="1600">
                <a:latin typeface="Roboto"/>
                <a:ea typeface="Roboto"/>
                <a:cs typeface="Roboto"/>
                <a:sym typeface="Roboto"/>
              </a:rPr>
              <a:t>The user can consult with the doctors via </a:t>
            </a:r>
            <a:r>
              <a:rPr b="1" lang="en" sz="1600">
                <a:latin typeface="Roboto"/>
                <a:ea typeface="Roboto"/>
                <a:cs typeface="Roboto"/>
                <a:sym typeface="Roboto"/>
              </a:rPr>
              <a:t>video</a:t>
            </a:r>
            <a:r>
              <a:rPr b="1" lang="en" sz="1600">
                <a:latin typeface="Roboto"/>
                <a:ea typeface="Roboto"/>
                <a:cs typeface="Roboto"/>
                <a:sym typeface="Roboto"/>
              </a:rPr>
              <a:t> call or chat option provided on the site itself.</a:t>
            </a:r>
            <a:endParaRPr b="1" sz="1600">
              <a:latin typeface="Roboto"/>
              <a:ea typeface="Roboto"/>
              <a:cs typeface="Roboto"/>
              <a:sym typeface="Roboto"/>
            </a:endParaRPr>
          </a:p>
          <a:p>
            <a:pPr indent="-330200" lvl="0" marL="457200" rtl="0" algn="l">
              <a:lnSpc>
                <a:spcPct val="115000"/>
              </a:lnSpc>
              <a:spcBef>
                <a:spcPts val="0"/>
              </a:spcBef>
              <a:spcAft>
                <a:spcPts val="0"/>
              </a:spcAft>
              <a:buSzPts val="1600"/>
              <a:buFont typeface="Roboto"/>
              <a:buAutoNum type="arabicParenR"/>
            </a:pPr>
            <a:r>
              <a:rPr b="1" lang="en" sz="1600">
                <a:latin typeface="Roboto"/>
                <a:ea typeface="Roboto"/>
                <a:cs typeface="Roboto"/>
                <a:sym typeface="Roboto"/>
              </a:rPr>
              <a:t>The user can also see the bed </a:t>
            </a:r>
            <a:r>
              <a:rPr b="1" lang="en" sz="1600">
                <a:latin typeface="Roboto"/>
                <a:ea typeface="Roboto"/>
                <a:cs typeface="Roboto"/>
                <a:sym typeface="Roboto"/>
              </a:rPr>
              <a:t>availability</a:t>
            </a:r>
            <a:r>
              <a:rPr b="1" lang="en" sz="1600">
                <a:latin typeface="Roboto"/>
                <a:ea typeface="Roboto"/>
                <a:cs typeface="Roboto"/>
                <a:sym typeface="Roboto"/>
              </a:rPr>
              <a:t> in various hospitals </a:t>
            </a:r>
            <a:r>
              <a:rPr b="1" lang="en" sz="1600">
                <a:latin typeface="Roboto"/>
                <a:ea typeface="Roboto"/>
                <a:cs typeface="Roboto"/>
                <a:sym typeface="Roboto"/>
              </a:rPr>
              <a:t>across</a:t>
            </a:r>
            <a:r>
              <a:rPr b="1" lang="en" sz="1600">
                <a:latin typeface="Roboto"/>
                <a:ea typeface="Roboto"/>
                <a:cs typeface="Roboto"/>
                <a:sym typeface="Roboto"/>
              </a:rPr>
              <a:t> the country.</a:t>
            </a:r>
            <a:endParaRPr b="1" sz="1600">
              <a:latin typeface="Roboto"/>
              <a:ea typeface="Roboto"/>
              <a:cs typeface="Roboto"/>
              <a:sym typeface="Roboto"/>
            </a:endParaRPr>
          </a:p>
          <a:p>
            <a:pPr indent="-330200" lvl="0" marL="457200" rtl="0" algn="l">
              <a:lnSpc>
                <a:spcPct val="115000"/>
              </a:lnSpc>
              <a:spcBef>
                <a:spcPts val="0"/>
              </a:spcBef>
              <a:spcAft>
                <a:spcPts val="0"/>
              </a:spcAft>
              <a:buSzPts val="1600"/>
              <a:buFont typeface="Roboto"/>
              <a:buAutoNum type="arabicParenR"/>
            </a:pPr>
            <a:r>
              <a:rPr b="1" lang="en" sz="1600">
                <a:latin typeface="Roboto"/>
                <a:ea typeface="Roboto"/>
                <a:cs typeface="Roboto"/>
                <a:sym typeface="Roboto"/>
              </a:rPr>
              <a:t>Along with the users, the site can also be helpful to the </a:t>
            </a:r>
            <a:r>
              <a:rPr b="1" lang="en" sz="1600">
                <a:latin typeface="Roboto"/>
                <a:ea typeface="Roboto"/>
                <a:cs typeface="Roboto"/>
                <a:sym typeface="Roboto"/>
              </a:rPr>
              <a:t>hospital</a:t>
            </a:r>
            <a:r>
              <a:rPr b="1" lang="en" sz="1600">
                <a:latin typeface="Roboto"/>
                <a:ea typeface="Roboto"/>
                <a:cs typeface="Roboto"/>
                <a:sym typeface="Roboto"/>
              </a:rPr>
              <a:t> administration, they can keep track of all the covid patients by the simple upload of a csv file.</a:t>
            </a:r>
            <a:endParaRPr b="1" sz="1600">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pic>
        <p:nvPicPr>
          <p:cNvPr id="110" name="Google Shape;110;p19"/>
          <p:cNvPicPr preferRelativeResize="0"/>
          <p:nvPr/>
        </p:nvPicPr>
        <p:blipFill>
          <a:blip r:embed="rId3">
            <a:alphaModFix/>
          </a:blip>
          <a:stretch>
            <a:fillRect/>
          </a:stretch>
        </p:blipFill>
        <p:spPr>
          <a:xfrm>
            <a:off x="0" y="1"/>
            <a:ext cx="9144000" cy="5143501"/>
          </a:xfrm>
          <a:prstGeom prst="rect">
            <a:avLst/>
          </a:prstGeom>
          <a:noFill/>
          <a:ln>
            <a:noFill/>
          </a:ln>
        </p:spPr>
      </p:pic>
      <p:pic>
        <p:nvPicPr>
          <p:cNvPr id="111" name="Google Shape;111;p19"/>
          <p:cNvPicPr preferRelativeResize="0"/>
          <p:nvPr/>
        </p:nvPicPr>
        <p:blipFill>
          <a:blip r:embed="rId4">
            <a:alphaModFix/>
          </a:blip>
          <a:stretch>
            <a:fillRect/>
          </a:stretch>
        </p:blipFill>
        <p:spPr>
          <a:xfrm>
            <a:off x="0" y="0"/>
            <a:ext cx="9144000" cy="52439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pic>
        <p:nvPicPr>
          <p:cNvPr id="116" name="Google Shape;116;p20"/>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21"/>
          <p:cNvPicPr preferRelativeResize="0"/>
          <p:nvPr/>
        </p:nvPicPr>
        <p:blipFill>
          <a:blip r:embed="rId3">
            <a:alphaModFix/>
          </a:blip>
          <a:stretch>
            <a:fillRect/>
          </a:stretch>
        </p:blipFill>
        <p:spPr>
          <a:xfrm>
            <a:off x="0" y="390213"/>
            <a:ext cx="9143998" cy="436308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